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Oswald Medium"/>
      <p:regular r:id="rId22"/>
      <p:bold r:id="rId23"/>
    </p:embeddedFont>
    <p:embeddedFont>
      <p:font typeface="Roboto"/>
      <p:regular r:id="rId24"/>
      <p:bold r:id="rId25"/>
      <p:italic r:id="rId26"/>
      <p:boldItalic r:id="rId27"/>
    </p:embeddedFont>
    <p:embeddedFont>
      <p:font typeface="Bitter Black"/>
      <p:bold r:id="rId28"/>
      <p:boldItalic r:id="rId29"/>
    </p:embeddedFont>
    <p:embeddedFont>
      <p:font typeface="DM Sans Light"/>
      <p:regular r:id="rId30"/>
      <p:bold r:id="rId31"/>
      <p:italic r:id="rId32"/>
      <p:boldItalic r:id="rId33"/>
    </p:embeddedFont>
    <p:embeddedFont>
      <p:font typeface="Bitter"/>
      <p:regular r:id="rId34"/>
      <p:bold r:id="rId35"/>
      <p:italic r:id="rId36"/>
      <p:boldItalic r:id="rId37"/>
    </p:embeddedFont>
    <p:embeddedFont>
      <p:font typeface="Alexandria"/>
      <p:regular r:id="rId38"/>
      <p:bold r:id="rId39"/>
    </p:embeddedFont>
    <p:embeddedFont>
      <p:font typeface="Kaisei Decol"/>
      <p:regular r:id="rId40"/>
      <p:bold r:id="rId41"/>
    </p:embeddedFont>
    <p:embeddedFont>
      <p:font typeface="DM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KaiseiDecol-regular.fntdata"/><Relationship Id="rId20" Type="http://schemas.openxmlformats.org/officeDocument/2006/relationships/slide" Target="slides/slide15.xml"/><Relationship Id="rId42" Type="http://schemas.openxmlformats.org/officeDocument/2006/relationships/font" Target="fonts/DMSans-regular.fntdata"/><Relationship Id="rId41" Type="http://schemas.openxmlformats.org/officeDocument/2006/relationships/font" Target="fonts/KaiseiDecol-bold.fntdata"/><Relationship Id="rId22" Type="http://schemas.openxmlformats.org/officeDocument/2006/relationships/font" Target="fonts/OswaldMedium-regular.fntdata"/><Relationship Id="rId44" Type="http://schemas.openxmlformats.org/officeDocument/2006/relationships/font" Target="fonts/DMSans-italic.fntdata"/><Relationship Id="rId21" Type="http://schemas.openxmlformats.org/officeDocument/2006/relationships/slide" Target="slides/slide16.xml"/><Relationship Id="rId43" Type="http://schemas.openxmlformats.org/officeDocument/2006/relationships/font" Target="fonts/DMSans-bold.fntdata"/><Relationship Id="rId24" Type="http://schemas.openxmlformats.org/officeDocument/2006/relationships/font" Target="fonts/Roboto-regular.fntdata"/><Relationship Id="rId23" Type="http://schemas.openxmlformats.org/officeDocument/2006/relationships/font" Target="fonts/OswaldMedium-bold.fntdata"/><Relationship Id="rId45" Type="http://schemas.openxmlformats.org/officeDocument/2006/relationships/font" Target="fonts/DMSans-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BitterBlack-bold.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itterBlack-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DMSansLight-bold.fntdata"/><Relationship Id="rId30" Type="http://schemas.openxmlformats.org/officeDocument/2006/relationships/font" Target="fonts/DMSansLight-regular.fntdata"/><Relationship Id="rId11" Type="http://schemas.openxmlformats.org/officeDocument/2006/relationships/slide" Target="slides/slide6.xml"/><Relationship Id="rId33" Type="http://schemas.openxmlformats.org/officeDocument/2006/relationships/font" Target="fonts/DMSansLight-boldItalic.fntdata"/><Relationship Id="rId10" Type="http://schemas.openxmlformats.org/officeDocument/2006/relationships/slide" Target="slides/slide5.xml"/><Relationship Id="rId32" Type="http://schemas.openxmlformats.org/officeDocument/2006/relationships/font" Target="fonts/DMSansLight-italic.fntdata"/><Relationship Id="rId13" Type="http://schemas.openxmlformats.org/officeDocument/2006/relationships/slide" Target="slides/slide8.xml"/><Relationship Id="rId35" Type="http://schemas.openxmlformats.org/officeDocument/2006/relationships/font" Target="fonts/Bitter-bold.fntdata"/><Relationship Id="rId12" Type="http://schemas.openxmlformats.org/officeDocument/2006/relationships/slide" Target="slides/slide7.xml"/><Relationship Id="rId34" Type="http://schemas.openxmlformats.org/officeDocument/2006/relationships/font" Target="fonts/Bitter-regular.fntdata"/><Relationship Id="rId15" Type="http://schemas.openxmlformats.org/officeDocument/2006/relationships/slide" Target="slides/slide10.xml"/><Relationship Id="rId37" Type="http://schemas.openxmlformats.org/officeDocument/2006/relationships/font" Target="fonts/Bitter-boldItalic.fntdata"/><Relationship Id="rId14" Type="http://schemas.openxmlformats.org/officeDocument/2006/relationships/slide" Target="slides/slide9.xml"/><Relationship Id="rId36" Type="http://schemas.openxmlformats.org/officeDocument/2006/relationships/font" Target="fonts/Bitter-italic.fntdata"/><Relationship Id="rId17" Type="http://schemas.openxmlformats.org/officeDocument/2006/relationships/slide" Target="slides/slide12.xml"/><Relationship Id="rId39" Type="http://schemas.openxmlformats.org/officeDocument/2006/relationships/font" Target="fonts/Alexandria-bold.fntdata"/><Relationship Id="rId16" Type="http://schemas.openxmlformats.org/officeDocument/2006/relationships/slide" Target="slides/slide11.xml"/><Relationship Id="rId38" Type="http://schemas.openxmlformats.org/officeDocument/2006/relationships/font" Target="fonts/Alexandria-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727f5eb35b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727f5eb35b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727f5eb35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727f5eb35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727f5eb35b_2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727f5eb35b_2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727f5eb35b_2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727f5eb35b_2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727f5eb35b_2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727f5eb35b_2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727f5eb35b_2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727f5eb35b_2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727f5eb35b_2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727f5eb35b_2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727f5eb35b_2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727f5eb35b_2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727f5eb35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727f5eb35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727f5eb35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727f5eb35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727f5eb35b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727f5eb35b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727f5eb35b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727f5eb35b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727f5eb35b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727f5eb35b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727f5eb35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727f5eb35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727f5eb35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727f5eb35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_7_1_1_1_1_1_1_1_1_1_1_1_1_1_1_1_1">
    <p:spTree>
      <p:nvGrpSpPr>
        <p:cNvPr id="63" name="Shape 63"/>
        <p:cNvGrpSpPr/>
        <p:nvPr/>
      </p:nvGrpSpPr>
      <p:grpSpPr>
        <a:xfrm>
          <a:off x="0" y="0"/>
          <a:ext cx="0" cy="0"/>
          <a:chOff x="0" y="0"/>
          <a:chExt cx="0" cy="0"/>
        </a:xfrm>
      </p:grpSpPr>
      <p:sp>
        <p:nvSpPr>
          <p:cNvPr id="64" name="Google Shape;64;p13"/>
          <p:cNvSpPr/>
          <p:nvPr>
            <p:ph idx="2" type="pic"/>
          </p:nvPr>
        </p:nvSpPr>
        <p:spPr>
          <a:xfrm>
            <a:off x="4587725" y="-8750"/>
            <a:ext cx="4572000" cy="5152200"/>
          </a:xfrm>
          <a:prstGeom prst="rect">
            <a:avLst/>
          </a:prstGeom>
          <a:noFill/>
          <a:ln>
            <a:noFill/>
          </a:ln>
        </p:spPr>
      </p:sp>
      <p:sp>
        <p:nvSpPr>
          <p:cNvPr id="65" name="Google Shape;65;p13"/>
          <p:cNvSpPr txBox="1"/>
          <p:nvPr>
            <p:ph type="title"/>
          </p:nvPr>
        </p:nvSpPr>
        <p:spPr>
          <a:xfrm>
            <a:off x="361975" y="923525"/>
            <a:ext cx="3860100" cy="587700"/>
          </a:xfrm>
          <a:prstGeom prst="rect">
            <a:avLst/>
          </a:prstGeom>
        </p:spPr>
        <p:txBody>
          <a:bodyPr anchorCtr="0" anchor="b" bIns="91425" lIns="91425" spcFirstLastPara="1" rIns="91425" wrap="square" tIns="91425">
            <a:normAutofit/>
          </a:bodyPr>
          <a:lstStyle>
            <a:lvl1pPr lvl="0" algn="ctr">
              <a:lnSpc>
                <a:spcPct val="80000"/>
              </a:lnSpc>
              <a:spcBef>
                <a:spcPts val="0"/>
              </a:spcBef>
              <a:spcAft>
                <a:spcPts val="0"/>
              </a:spcAft>
              <a:buNone/>
              <a:defRPr sz="4200">
                <a:solidFill>
                  <a:schemeClr val="dk1"/>
                </a:solidFill>
              </a:defRPr>
            </a:lvl1pPr>
            <a:lvl2pPr lvl="1" algn="ctr">
              <a:lnSpc>
                <a:spcPct val="115000"/>
              </a:lnSpc>
              <a:spcBef>
                <a:spcPts val="0"/>
              </a:spcBef>
              <a:spcAft>
                <a:spcPts val="0"/>
              </a:spcAft>
              <a:buNone/>
              <a:defRPr>
                <a:solidFill>
                  <a:schemeClr val="dk1"/>
                </a:solidFill>
              </a:defRPr>
            </a:lvl2pPr>
            <a:lvl3pPr lvl="2" algn="ctr">
              <a:lnSpc>
                <a:spcPct val="115000"/>
              </a:lnSpc>
              <a:spcBef>
                <a:spcPts val="0"/>
              </a:spcBef>
              <a:spcAft>
                <a:spcPts val="0"/>
              </a:spcAft>
              <a:buNone/>
              <a:defRPr>
                <a:solidFill>
                  <a:schemeClr val="dk1"/>
                </a:solidFill>
              </a:defRPr>
            </a:lvl3pPr>
            <a:lvl4pPr lvl="3" algn="ctr">
              <a:lnSpc>
                <a:spcPct val="115000"/>
              </a:lnSpc>
              <a:spcBef>
                <a:spcPts val="0"/>
              </a:spcBef>
              <a:spcAft>
                <a:spcPts val="0"/>
              </a:spcAft>
              <a:buNone/>
              <a:defRPr>
                <a:solidFill>
                  <a:schemeClr val="dk1"/>
                </a:solidFill>
              </a:defRPr>
            </a:lvl4pPr>
            <a:lvl5pPr lvl="4" algn="ctr">
              <a:lnSpc>
                <a:spcPct val="115000"/>
              </a:lnSpc>
              <a:spcBef>
                <a:spcPts val="0"/>
              </a:spcBef>
              <a:spcAft>
                <a:spcPts val="0"/>
              </a:spcAft>
              <a:buNone/>
              <a:defRPr>
                <a:solidFill>
                  <a:schemeClr val="dk1"/>
                </a:solidFill>
              </a:defRPr>
            </a:lvl5pPr>
            <a:lvl6pPr lvl="5" algn="ctr">
              <a:lnSpc>
                <a:spcPct val="115000"/>
              </a:lnSpc>
              <a:spcBef>
                <a:spcPts val="0"/>
              </a:spcBef>
              <a:spcAft>
                <a:spcPts val="0"/>
              </a:spcAft>
              <a:buNone/>
              <a:defRPr>
                <a:solidFill>
                  <a:schemeClr val="dk1"/>
                </a:solidFill>
              </a:defRPr>
            </a:lvl6pPr>
            <a:lvl7pPr lvl="6" algn="ctr">
              <a:lnSpc>
                <a:spcPct val="115000"/>
              </a:lnSpc>
              <a:spcBef>
                <a:spcPts val="0"/>
              </a:spcBef>
              <a:spcAft>
                <a:spcPts val="0"/>
              </a:spcAft>
              <a:buNone/>
              <a:defRPr>
                <a:solidFill>
                  <a:schemeClr val="dk1"/>
                </a:solidFill>
              </a:defRPr>
            </a:lvl7pPr>
            <a:lvl8pPr lvl="7" algn="ctr">
              <a:lnSpc>
                <a:spcPct val="115000"/>
              </a:lnSpc>
              <a:spcBef>
                <a:spcPts val="0"/>
              </a:spcBef>
              <a:spcAft>
                <a:spcPts val="0"/>
              </a:spcAft>
              <a:buNone/>
              <a:defRPr>
                <a:solidFill>
                  <a:schemeClr val="dk1"/>
                </a:solidFill>
              </a:defRPr>
            </a:lvl8pPr>
            <a:lvl9pPr lvl="8" algn="ctr">
              <a:lnSpc>
                <a:spcPct val="115000"/>
              </a:lnSpc>
              <a:spcBef>
                <a:spcPts val="0"/>
              </a:spcBef>
              <a:spcAft>
                <a:spcPts val="0"/>
              </a:spcAft>
              <a:buNone/>
              <a:defRPr>
                <a:solidFill>
                  <a:schemeClr val="dk1"/>
                </a:solidFill>
              </a:defRPr>
            </a:lvl9pPr>
          </a:lstStyle>
          <a:p/>
        </p:txBody>
      </p:sp>
      <p:sp>
        <p:nvSpPr>
          <p:cNvPr id="66" name="Google Shape;66;p13"/>
          <p:cNvSpPr txBox="1"/>
          <p:nvPr>
            <p:ph idx="1" type="subTitle"/>
          </p:nvPr>
        </p:nvSpPr>
        <p:spPr>
          <a:xfrm>
            <a:off x="361975" y="255533"/>
            <a:ext cx="3860100" cy="3774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Font typeface="Newsreader"/>
              <a:buNone/>
              <a:defRPr>
                <a:solidFill>
                  <a:schemeClr val="dk1"/>
                </a:solidFill>
              </a:defRPr>
            </a:lvl2pPr>
            <a:lvl3pPr lvl="2">
              <a:spcBef>
                <a:spcPts val="0"/>
              </a:spcBef>
              <a:spcAft>
                <a:spcPts val="0"/>
              </a:spcAft>
              <a:buClr>
                <a:schemeClr val="dk1"/>
              </a:buClr>
              <a:buSzPts val="1400"/>
              <a:buFont typeface="Newsreader"/>
              <a:buNone/>
              <a:defRPr>
                <a:solidFill>
                  <a:schemeClr val="dk1"/>
                </a:solidFill>
              </a:defRPr>
            </a:lvl3pPr>
            <a:lvl4pPr lvl="3">
              <a:spcBef>
                <a:spcPts val="0"/>
              </a:spcBef>
              <a:spcAft>
                <a:spcPts val="0"/>
              </a:spcAft>
              <a:buClr>
                <a:schemeClr val="dk1"/>
              </a:buClr>
              <a:buSzPts val="1400"/>
              <a:buFont typeface="Newsreader"/>
              <a:buNone/>
              <a:defRPr>
                <a:solidFill>
                  <a:schemeClr val="dk1"/>
                </a:solidFill>
              </a:defRPr>
            </a:lvl4pPr>
            <a:lvl5pPr lvl="4">
              <a:spcBef>
                <a:spcPts val="0"/>
              </a:spcBef>
              <a:spcAft>
                <a:spcPts val="0"/>
              </a:spcAft>
              <a:buClr>
                <a:schemeClr val="dk1"/>
              </a:buClr>
              <a:buSzPts val="1400"/>
              <a:buFont typeface="Newsreader"/>
              <a:buNone/>
              <a:defRPr>
                <a:solidFill>
                  <a:schemeClr val="dk1"/>
                </a:solidFill>
              </a:defRPr>
            </a:lvl5pPr>
            <a:lvl6pPr lvl="5">
              <a:spcBef>
                <a:spcPts val="0"/>
              </a:spcBef>
              <a:spcAft>
                <a:spcPts val="0"/>
              </a:spcAft>
              <a:buClr>
                <a:schemeClr val="dk1"/>
              </a:buClr>
              <a:buSzPts val="1400"/>
              <a:buFont typeface="Newsreader"/>
              <a:buNone/>
              <a:defRPr>
                <a:solidFill>
                  <a:schemeClr val="dk1"/>
                </a:solidFill>
              </a:defRPr>
            </a:lvl6pPr>
            <a:lvl7pPr lvl="6">
              <a:spcBef>
                <a:spcPts val="0"/>
              </a:spcBef>
              <a:spcAft>
                <a:spcPts val="0"/>
              </a:spcAft>
              <a:buClr>
                <a:schemeClr val="dk1"/>
              </a:buClr>
              <a:buSzPts val="1400"/>
              <a:buFont typeface="Newsreader"/>
              <a:buNone/>
              <a:defRPr>
                <a:solidFill>
                  <a:schemeClr val="dk1"/>
                </a:solidFill>
              </a:defRPr>
            </a:lvl7pPr>
            <a:lvl8pPr lvl="7">
              <a:spcBef>
                <a:spcPts val="0"/>
              </a:spcBef>
              <a:spcAft>
                <a:spcPts val="0"/>
              </a:spcAft>
              <a:buClr>
                <a:schemeClr val="dk1"/>
              </a:buClr>
              <a:buSzPts val="1400"/>
              <a:buFont typeface="Newsreader"/>
              <a:buNone/>
              <a:defRPr>
                <a:solidFill>
                  <a:schemeClr val="dk1"/>
                </a:solidFill>
              </a:defRPr>
            </a:lvl8pPr>
            <a:lvl9pPr lvl="8">
              <a:spcBef>
                <a:spcPts val="0"/>
              </a:spcBef>
              <a:spcAft>
                <a:spcPts val="0"/>
              </a:spcAft>
              <a:buClr>
                <a:schemeClr val="dk1"/>
              </a:buClr>
              <a:buSzPts val="1400"/>
              <a:buFont typeface="Newsreader"/>
              <a:buNone/>
              <a:defRPr>
                <a:solidFill>
                  <a:schemeClr val="dk1"/>
                </a:solidFill>
              </a:defRPr>
            </a:lvl9pPr>
          </a:lstStyle>
          <a:p/>
        </p:txBody>
      </p:sp>
      <p:sp>
        <p:nvSpPr>
          <p:cNvPr id="67" name="Google Shape;67;p13"/>
          <p:cNvSpPr txBox="1"/>
          <p:nvPr>
            <p:ph idx="3" type="body"/>
          </p:nvPr>
        </p:nvSpPr>
        <p:spPr>
          <a:xfrm>
            <a:off x="547575" y="3337797"/>
            <a:ext cx="3492600" cy="1327500"/>
          </a:xfrm>
          <a:prstGeom prst="rect">
            <a:avLst/>
          </a:prstGeom>
        </p:spPr>
        <p:txBody>
          <a:bodyPr anchorCtr="0" anchor="b" bIns="91425" lIns="91425" spcFirstLastPara="1" rIns="91425" wrap="square" tIns="91425">
            <a:noAutofit/>
          </a:bodyPr>
          <a:lstStyle>
            <a:lvl1pPr indent="-292100" lvl="0" marL="4572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rgbClr val="16397E"/>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jp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4.png"/><Relationship Id="rId5"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 name="Shape 71"/>
        <p:cNvGrpSpPr/>
        <p:nvPr/>
      </p:nvGrpSpPr>
      <p:grpSpPr>
        <a:xfrm>
          <a:off x="0" y="0"/>
          <a:ext cx="0" cy="0"/>
          <a:chOff x="0" y="0"/>
          <a:chExt cx="0" cy="0"/>
        </a:xfrm>
      </p:grpSpPr>
      <p:sp>
        <p:nvSpPr>
          <p:cNvPr id="72" name="Google Shape;72;p14"/>
          <p:cNvSpPr/>
          <p:nvPr/>
        </p:nvSpPr>
        <p:spPr>
          <a:xfrm>
            <a:off x="2986800" y="3342725"/>
            <a:ext cx="3170400" cy="1073400"/>
          </a:xfrm>
          <a:prstGeom prst="plaque">
            <a:avLst>
              <a:gd fmla="val 16667" name="adj"/>
            </a:avLst>
          </a:prstGeom>
          <a:solidFill>
            <a:srgbClr val="36486C">
              <a:alpha val="66040"/>
            </a:srgbClr>
          </a:solidFill>
          <a:ln cap="flat" cmpd="sng" w="9525">
            <a:solidFill>
              <a:srgbClr val="36486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 name="Google Shape;73;p14"/>
          <p:cNvSpPr txBox="1"/>
          <p:nvPr>
            <p:ph type="ctrTitle"/>
          </p:nvPr>
        </p:nvSpPr>
        <p:spPr>
          <a:xfrm>
            <a:off x="311700" y="540800"/>
            <a:ext cx="8520600" cy="1513200"/>
          </a:xfrm>
          <a:prstGeom prst="rect">
            <a:avLst/>
          </a:prstGeom>
          <a:effectLst>
            <a:outerShdw blurRad="57150" rotWithShape="0" algn="bl" dir="6300000" dist="76200">
              <a:srgbClr val="000000">
                <a:alpha val="95000"/>
              </a:srgbClr>
            </a:outerShdw>
          </a:effectLst>
        </p:spPr>
        <p:txBody>
          <a:bodyPr anchorCtr="0" anchor="b" bIns="91425" lIns="91425" spcFirstLastPara="1" rIns="91425" wrap="square" tIns="91425">
            <a:normAutofit/>
          </a:bodyPr>
          <a:lstStyle/>
          <a:p>
            <a:pPr indent="0" lvl="0" marL="0" rtl="0" algn="l">
              <a:spcBef>
                <a:spcPts val="0"/>
              </a:spcBef>
              <a:spcAft>
                <a:spcPts val="0"/>
              </a:spcAft>
              <a:buNone/>
            </a:pPr>
            <a:r>
              <a:rPr b="1" i="1" lang="es" sz="6700">
                <a:solidFill>
                  <a:srgbClr val="EFEFEF"/>
                </a:solidFill>
                <a:latin typeface="Kaisei Decol"/>
                <a:ea typeface="Kaisei Decol"/>
                <a:cs typeface="Kaisei Decol"/>
                <a:sym typeface="Kaisei Decol"/>
              </a:rPr>
              <a:t>IronHack Payments</a:t>
            </a:r>
            <a:endParaRPr b="1" i="1" sz="6700">
              <a:solidFill>
                <a:srgbClr val="EFEFEF"/>
              </a:solidFill>
              <a:latin typeface="Kaisei Decol"/>
              <a:ea typeface="Kaisei Decol"/>
              <a:cs typeface="Kaisei Decol"/>
              <a:sym typeface="Kaisei Decol"/>
            </a:endParaRPr>
          </a:p>
        </p:txBody>
      </p:sp>
      <p:sp>
        <p:nvSpPr>
          <p:cNvPr id="74" name="Google Shape;74;p14"/>
          <p:cNvSpPr txBox="1"/>
          <p:nvPr/>
        </p:nvSpPr>
        <p:spPr>
          <a:xfrm>
            <a:off x="3371250" y="3342725"/>
            <a:ext cx="2401500" cy="1073400"/>
          </a:xfrm>
          <a:prstGeom prst="rect">
            <a:avLst/>
          </a:prstGeom>
          <a:noFill/>
          <a:ln>
            <a:noFill/>
          </a:ln>
          <a:effectLst>
            <a:outerShdw blurRad="57150" rotWithShape="0" algn="bl" dir="5400000" dist="19050">
              <a:srgbClr val="1F1F1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9FC5E8"/>
                </a:solidFill>
                <a:latin typeface="Oswald Medium"/>
                <a:ea typeface="Oswald Medium"/>
                <a:cs typeface="Oswald Medium"/>
                <a:sym typeface="Oswald Medium"/>
              </a:rPr>
              <a:t>Vinicius J. Jodar</a:t>
            </a:r>
            <a:endParaRPr sz="2000">
              <a:solidFill>
                <a:srgbClr val="9FC5E8"/>
              </a:solidFill>
              <a:latin typeface="Oswald Medium"/>
              <a:ea typeface="Oswald Medium"/>
              <a:cs typeface="Oswald Medium"/>
              <a:sym typeface="Oswald Medium"/>
            </a:endParaRPr>
          </a:p>
          <a:p>
            <a:pPr indent="0" lvl="0" marL="0" rtl="0" algn="ctr">
              <a:spcBef>
                <a:spcPts val="0"/>
              </a:spcBef>
              <a:spcAft>
                <a:spcPts val="0"/>
              </a:spcAft>
              <a:buNone/>
            </a:pPr>
            <a:r>
              <a:rPr lang="es" sz="2000">
                <a:solidFill>
                  <a:srgbClr val="9FC5E8"/>
                </a:solidFill>
                <a:latin typeface="Oswald Medium"/>
                <a:ea typeface="Oswald Medium"/>
                <a:cs typeface="Oswald Medium"/>
                <a:sym typeface="Oswald Medium"/>
              </a:rPr>
              <a:t>Chaitanya Diwakar</a:t>
            </a:r>
            <a:endParaRPr sz="2000">
              <a:solidFill>
                <a:srgbClr val="9FC5E8"/>
              </a:solidFill>
              <a:latin typeface="Oswald Medium"/>
              <a:ea typeface="Oswald Medium"/>
              <a:cs typeface="Oswald Medium"/>
              <a:sym typeface="Oswald Medium"/>
            </a:endParaRPr>
          </a:p>
          <a:p>
            <a:pPr indent="0" lvl="0" marL="0" rtl="0" algn="ctr">
              <a:spcBef>
                <a:spcPts val="0"/>
              </a:spcBef>
              <a:spcAft>
                <a:spcPts val="0"/>
              </a:spcAft>
              <a:buNone/>
            </a:pPr>
            <a:r>
              <a:rPr lang="es" sz="2000">
                <a:solidFill>
                  <a:srgbClr val="9FC5E8"/>
                </a:solidFill>
                <a:latin typeface="Oswald Medium"/>
                <a:ea typeface="Oswald Medium"/>
                <a:cs typeface="Oswald Medium"/>
                <a:sym typeface="Oswald Medium"/>
              </a:rPr>
              <a:t>P. Katherine Torian</a:t>
            </a:r>
            <a:endParaRPr sz="2000">
              <a:solidFill>
                <a:srgbClr val="9FC5E8"/>
              </a:solidFill>
              <a:latin typeface="Oswald Medium"/>
              <a:ea typeface="Oswald Medium"/>
              <a:cs typeface="Oswald Medium"/>
              <a:sym typeface="Oswald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descr="A close-up of a modern glass structure. " id="147" name="Google Shape;147;p23"/>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sp>
        <p:nvSpPr>
          <p:cNvPr id="148" name="Google Shape;148;p23"/>
          <p:cNvSpPr txBox="1"/>
          <p:nvPr>
            <p:ph type="title"/>
          </p:nvPr>
        </p:nvSpPr>
        <p:spPr>
          <a:xfrm>
            <a:off x="1134532" y="113125"/>
            <a:ext cx="33459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Incident rate</a:t>
            </a:r>
            <a:endParaRPr sz="3700"/>
          </a:p>
        </p:txBody>
      </p:sp>
      <p:pic>
        <p:nvPicPr>
          <p:cNvPr id="149" name="Google Shape;149;p23"/>
          <p:cNvPicPr preferRelativeResize="0"/>
          <p:nvPr/>
        </p:nvPicPr>
        <p:blipFill>
          <a:blip r:embed="rId4">
            <a:alphaModFix/>
          </a:blip>
          <a:stretch>
            <a:fillRect/>
          </a:stretch>
        </p:blipFill>
        <p:spPr>
          <a:xfrm>
            <a:off x="253200" y="825725"/>
            <a:ext cx="8337974" cy="4101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Revenue Generated by Cohort</a:t>
            </a:r>
            <a:endParaRPr/>
          </a:p>
        </p:txBody>
      </p:sp>
      <p:sp>
        <p:nvSpPr>
          <p:cNvPr id="155" name="Google Shape;155;p24"/>
          <p:cNvSpPr txBox="1"/>
          <p:nvPr>
            <p:ph idx="1" type="body"/>
          </p:nvPr>
        </p:nvSpPr>
        <p:spPr>
          <a:xfrm>
            <a:off x="87825" y="1842250"/>
            <a:ext cx="3052500" cy="2710200"/>
          </a:xfrm>
          <a:prstGeom prst="rect">
            <a:avLst/>
          </a:prstGeom>
        </p:spPr>
        <p:txBody>
          <a:bodyPr anchorCtr="0" anchor="t" bIns="91425" lIns="91425" spcFirstLastPara="1" rIns="91425" wrap="square" tIns="91425">
            <a:normAutofit fontScale="47500" lnSpcReduction="10000"/>
          </a:bodyPr>
          <a:lstStyle/>
          <a:p>
            <a:pPr indent="0" lvl="0" marL="0" rtl="0" algn="l">
              <a:spcBef>
                <a:spcPts val="0"/>
              </a:spcBef>
              <a:spcAft>
                <a:spcPts val="0"/>
              </a:spcAft>
              <a:buNone/>
            </a:pPr>
            <a:r>
              <a:rPr lang="es"/>
              <a:t>This heatmap shows the revenue generated by each user cohort over time:</a:t>
            </a:r>
            <a:endParaRPr/>
          </a:p>
          <a:p>
            <a:pPr indent="0" lvl="0" marL="0" rtl="0" algn="l">
              <a:spcBef>
                <a:spcPts val="1200"/>
              </a:spcBef>
              <a:spcAft>
                <a:spcPts val="0"/>
              </a:spcAft>
              <a:buNone/>
            </a:pPr>
            <a:r>
              <a:rPr lang="es"/>
              <a:t>Rows represent different cohorts, defined by the month when users made their first cash advance (e.g., 2020-07, 2020-08, etc.).</a:t>
            </a:r>
            <a:endParaRPr/>
          </a:p>
          <a:p>
            <a:pPr indent="0" lvl="0" marL="0" rtl="0" algn="l">
              <a:spcBef>
                <a:spcPts val="1200"/>
              </a:spcBef>
              <a:spcAft>
                <a:spcPts val="0"/>
              </a:spcAft>
              <a:buNone/>
            </a:pPr>
            <a:r>
              <a:rPr lang="es"/>
              <a:t>Columns represent the number of months since each cohort started (0 = first month, 1 = second month, etc.).</a:t>
            </a:r>
            <a:endParaRPr/>
          </a:p>
          <a:p>
            <a:pPr indent="0" lvl="0" marL="0" rtl="0" algn="l">
              <a:spcBef>
                <a:spcPts val="1200"/>
              </a:spcBef>
              <a:spcAft>
                <a:spcPts val="0"/>
              </a:spcAft>
              <a:buNone/>
            </a:pPr>
            <a:r>
              <a:rPr lang="es"/>
              <a:t>Cell values show the total revenue (sum of fees or amounts) generated by that cohort in that month since joining.</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56" name="Google Shape;156;p24"/>
          <p:cNvPicPr preferRelativeResize="0"/>
          <p:nvPr/>
        </p:nvPicPr>
        <p:blipFill>
          <a:blip r:embed="rId3">
            <a:alphaModFix/>
          </a:blip>
          <a:stretch>
            <a:fillRect/>
          </a:stretch>
        </p:blipFill>
        <p:spPr>
          <a:xfrm>
            <a:off x="3301600" y="1526600"/>
            <a:ext cx="5842399" cy="3341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Explanation </a:t>
            </a:r>
            <a:endParaRPr/>
          </a:p>
        </p:txBody>
      </p:sp>
      <p:sp>
        <p:nvSpPr>
          <p:cNvPr id="162" name="Google Shape;162;p25"/>
          <p:cNvSpPr txBox="1"/>
          <p:nvPr>
            <p:ph idx="1" type="body"/>
          </p:nvPr>
        </p:nvSpPr>
        <p:spPr>
          <a:xfrm>
            <a:off x="471900" y="1919075"/>
            <a:ext cx="2576100" cy="2710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s"/>
              <a:t>This code visualizes how much revenue each cohort of users generates in each month after joining. It helps us quickly see which cohorts are most valuable and how revenue trends change over time."</a:t>
            </a:r>
            <a:endParaRPr/>
          </a:p>
        </p:txBody>
      </p:sp>
      <p:pic>
        <p:nvPicPr>
          <p:cNvPr id="163" name="Google Shape;163;p25"/>
          <p:cNvPicPr preferRelativeResize="0"/>
          <p:nvPr/>
        </p:nvPicPr>
        <p:blipFill>
          <a:blip r:embed="rId3">
            <a:alphaModFix/>
          </a:blip>
          <a:stretch>
            <a:fillRect/>
          </a:stretch>
        </p:blipFill>
        <p:spPr>
          <a:xfrm>
            <a:off x="3048000" y="1834325"/>
            <a:ext cx="6096001" cy="3091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s"/>
              <a:t>Revenue generated</a:t>
            </a:r>
            <a:endParaRPr b="1"/>
          </a:p>
        </p:txBody>
      </p:sp>
      <p:sp>
        <p:nvSpPr>
          <p:cNvPr id="169" name="Google Shape;169;p26"/>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0" name="Google Shape;170;p26"/>
          <p:cNvPicPr preferRelativeResize="0"/>
          <p:nvPr/>
        </p:nvPicPr>
        <p:blipFill>
          <a:blip r:embed="rId3">
            <a:alphaModFix/>
          </a:blip>
          <a:stretch>
            <a:fillRect/>
          </a:stretch>
        </p:blipFill>
        <p:spPr>
          <a:xfrm>
            <a:off x="-96225" y="57750"/>
            <a:ext cx="9578224" cy="5034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7"/>
          <p:cNvSpPr txBox="1"/>
          <p:nvPr>
            <p:ph type="title"/>
          </p:nvPr>
        </p:nvSpPr>
        <p:spPr>
          <a:xfrm>
            <a:off x="76825" y="400750"/>
            <a:ext cx="8222100" cy="76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1200"/>
              </a:spcAft>
              <a:buNone/>
            </a:pPr>
            <a:r>
              <a:rPr lang="es" sz="2700">
                <a:solidFill>
                  <a:schemeClr val="lt2"/>
                </a:solidFill>
                <a:latin typeface="Times New Roman"/>
                <a:ea typeface="Times New Roman"/>
                <a:cs typeface="Times New Roman"/>
                <a:sym typeface="Times New Roman"/>
              </a:rPr>
              <a:t>Project Summary: Cohort Analysis for Ironhack Payments</a:t>
            </a:r>
            <a:endParaRPr sz="5500">
              <a:latin typeface="Times New Roman"/>
              <a:ea typeface="Times New Roman"/>
              <a:cs typeface="Times New Roman"/>
              <a:sym typeface="Times New Roman"/>
            </a:endParaRPr>
          </a:p>
        </p:txBody>
      </p:sp>
      <p:sp>
        <p:nvSpPr>
          <p:cNvPr id="176" name="Google Shape;176;p27"/>
          <p:cNvSpPr txBox="1"/>
          <p:nvPr>
            <p:ph idx="1" type="body"/>
          </p:nvPr>
        </p:nvSpPr>
        <p:spPr>
          <a:xfrm>
            <a:off x="471900" y="1919075"/>
            <a:ext cx="8222100" cy="2710200"/>
          </a:xfrm>
          <a:prstGeom prst="rect">
            <a:avLst/>
          </a:prstGeom>
        </p:spPr>
        <p:txBody>
          <a:bodyPr anchorCtr="0" anchor="t" bIns="91425" lIns="91425" spcFirstLastPara="1" rIns="91425" wrap="square" tIns="91425">
            <a:normAutofit fontScale="47500"/>
          </a:bodyPr>
          <a:lstStyle/>
          <a:p>
            <a:pPr indent="0" lvl="0" marL="0" rtl="0" algn="l">
              <a:spcBef>
                <a:spcPts val="0"/>
              </a:spcBef>
              <a:spcAft>
                <a:spcPts val="0"/>
              </a:spcAft>
              <a:buNone/>
            </a:pPr>
            <a:r>
              <a:rPr lang="es" sz="2850">
                <a:latin typeface="Times New Roman"/>
                <a:ea typeface="Times New Roman"/>
                <a:cs typeface="Times New Roman"/>
                <a:sym typeface="Times New Roman"/>
              </a:rPr>
              <a:t>Objective:</a:t>
            </a:r>
            <a:endParaRPr sz="2850">
              <a:latin typeface="Times New Roman"/>
              <a:ea typeface="Times New Roman"/>
              <a:cs typeface="Times New Roman"/>
              <a:sym typeface="Times New Roman"/>
            </a:endParaRPr>
          </a:p>
          <a:p>
            <a:pPr indent="0" lvl="0" marL="0" rtl="0" algn="l">
              <a:spcBef>
                <a:spcPts val="1200"/>
              </a:spcBef>
              <a:spcAft>
                <a:spcPts val="0"/>
              </a:spcAft>
              <a:buNone/>
            </a:pPr>
            <a:r>
              <a:rPr lang="es" sz="2850">
                <a:latin typeface="Times New Roman"/>
                <a:ea typeface="Times New Roman"/>
                <a:cs typeface="Times New Roman"/>
                <a:sym typeface="Times New Roman"/>
              </a:rPr>
              <a:t>To understand user behavior and business performance by analyzing how different groups of users (cohorts) interact with Ironhack Payments over time.</a:t>
            </a:r>
            <a:endParaRPr sz="2850">
              <a:latin typeface="Times New Roman"/>
              <a:ea typeface="Times New Roman"/>
              <a:cs typeface="Times New Roman"/>
              <a:sym typeface="Times New Roman"/>
            </a:endParaRPr>
          </a:p>
          <a:p>
            <a:pPr indent="0" lvl="0" marL="0" rtl="0" algn="l">
              <a:spcBef>
                <a:spcPts val="1200"/>
              </a:spcBef>
              <a:spcAft>
                <a:spcPts val="0"/>
              </a:spcAft>
              <a:buNone/>
            </a:pPr>
            <a:r>
              <a:rPr lang="es" sz="2850">
                <a:latin typeface="Times New Roman"/>
                <a:ea typeface="Times New Roman"/>
                <a:cs typeface="Times New Roman"/>
                <a:sym typeface="Times New Roman"/>
              </a:rPr>
              <a:t>Approach:</a:t>
            </a:r>
            <a:endParaRPr sz="2850">
              <a:latin typeface="Times New Roman"/>
              <a:ea typeface="Times New Roman"/>
              <a:cs typeface="Times New Roman"/>
              <a:sym typeface="Times New Roman"/>
            </a:endParaRPr>
          </a:p>
          <a:p>
            <a:pPr indent="0" lvl="0" marL="0" rtl="0" algn="l">
              <a:spcBef>
                <a:spcPts val="1200"/>
              </a:spcBef>
              <a:spcAft>
                <a:spcPts val="0"/>
              </a:spcAft>
              <a:buNone/>
            </a:pPr>
            <a:r>
              <a:rPr lang="es" sz="2850">
                <a:latin typeface="Times New Roman"/>
                <a:ea typeface="Times New Roman"/>
                <a:cs typeface="Times New Roman"/>
                <a:sym typeface="Times New Roman"/>
              </a:rPr>
              <a:t>We grouped users into cohorts based on the month of their first cash advance. For each cohort, we tracked key metrics such as service usage frequency, payment incident rates, and revenue generated over subsequent months.</a:t>
            </a:r>
            <a:endParaRPr sz="2850">
              <a:latin typeface="Times New Roman"/>
              <a:ea typeface="Times New Roman"/>
              <a:cs typeface="Times New Roman"/>
              <a:sym typeface="Times New Roman"/>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Continued….</a:t>
            </a:r>
            <a:endParaRPr/>
          </a:p>
        </p:txBody>
      </p:sp>
      <p:sp>
        <p:nvSpPr>
          <p:cNvPr id="182" name="Google Shape;182;p28"/>
          <p:cNvSpPr txBox="1"/>
          <p:nvPr>
            <p:ph idx="1" type="body"/>
          </p:nvPr>
        </p:nvSpPr>
        <p:spPr>
          <a:xfrm>
            <a:off x="0" y="1649975"/>
            <a:ext cx="9070200" cy="3493500"/>
          </a:xfrm>
          <a:prstGeom prst="rect">
            <a:avLst/>
          </a:prstGeom>
        </p:spPr>
        <p:txBody>
          <a:bodyPr anchorCtr="0" anchor="t" bIns="91425" lIns="91425" spcFirstLastPara="1" rIns="91425" wrap="square" tIns="91425">
            <a:normAutofit fontScale="40000"/>
          </a:bodyPr>
          <a:lstStyle/>
          <a:p>
            <a:pPr indent="0" lvl="0" marL="0" rtl="0" algn="l">
              <a:spcBef>
                <a:spcPts val="0"/>
              </a:spcBef>
              <a:spcAft>
                <a:spcPts val="0"/>
              </a:spcAft>
              <a:buNone/>
            </a:pPr>
            <a:r>
              <a:rPr lang="es" sz="3907">
                <a:latin typeface="Times New Roman"/>
                <a:ea typeface="Times New Roman"/>
                <a:cs typeface="Times New Roman"/>
                <a:sym typeface="Times New Roman"/>
              </a:rPr>
              <a:t>Key Findings:</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Most revenue is generated in the first month after users join, with a noticeable drop in following months.</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Some cohorts contribute significantly more revenue than others, highlighting periods of strong user acquisition or engagement.</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Incident rates and usage patterns can be compared across cohorts to identify trends and areas for improvement.</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Business Value:</a:t>
            </a:r>
            <a:endParaRPr sz="3907">
              <a:latin typeface="Times New Roman"/>
              <a:ea typeface="Times New Roman"/>
              <a:cs typeface="Times New Roman"/>
              <a:sym typeface="Times New Roman"/>
            </a:endParaRPr>
          </a:p>
          <a:p>
            <a:pPr indent="0" lvl="0" marL="0" rtl="0" algn="l">
              <a:spcBef>
                <a:spcPts val="1200"/>
              </a:spcBef>
              <a:spcAft>
                <a:spcPts val="0"/>
              </a:spcAft>
              <a:buNone/>
            </a:pPr>
            <a:r>
              <a:rPr lang="es" sz="3907">
                <a:latin typeface="Times New Roman"/>
                <a:ea typeface="Times New Roman"/>
                <a:cs typeface="Times New Roman"/>
                <a:sym typeface="Times New Roman"/>
              </a:rPr>
              <a:t>This analysis helps Ironhack Payments identify which user groups are most valuable, understand retention and engagement trends, and make data-driven decisions to improve customer experience and revenue growth.</a:t>
            </a:r>
            <a:endParaRPr sz="3907">
              <a:latin typeface="Times New Roman"/>
              <a:ea typeface="Times New Roman"/>
              <a:cs typeface="Times New Roman"/>
              <a:sym typeface="Times New Roman"/>
            </a:endParaRPr>
          </a:p>
          <a:p>
            <a:pPr indent="0" lvl="0" marL="0" rtl="0" algn="l">
              <a:spcBef>
                <a:spcPts val="1200"/>
              </a:spcBef>
              <a:spcAft>
                <a:spcPts val="1200"/>
              </a:spcAft>
              <a:buNone/>
            </a:pPr>
            <a:r>
              <a:t/>
            </a:r>
            <a:endParaRPr sz="205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379725" y="2187900"/>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88" name="Google Shape;188;p29"/>
          <p:cNvSpPr txBox="1"/>
          <p:nvPr>
            <p:ph idx="1" type="body"/>
          </p:nvPr>
        </p:nvSpPr>
        <p:spPr>
          <a:xfrm>
            <a:off x="2607350" y="1680950"/>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sz="6000">
                <a:latin typeface="Times New Roman"/>
                <a:ea typeface="Times New Roman"/>
                <a:cs typeface="Times New Roman"/>
                <a:sym typeface="Times New Roman"/>
              </a:rPr>
              <a:t>The End</a:t>
            </a:r>
            <a:endParaRPr sz="6000">
              <a:latin typeface="Times New Roman"/>
              <a:ea typeface="Times New Roman"/>
              <a:cs typeface="Times New Roman"/>
              <a:sym typeface="Times New Roman"/>
            </a:endParaRPr>
          </a:p>
        </p:txBody>
      </p:sp>
      <p:pic>
        <p:nvPicPr>
          <p:cNvPr id="189" name="Google Shape;189;p29"/>
          <p:cNvPicPr preferRelativeResize="0"/>
          <p:nvPr/>
        </p:nvPicPr>
        <p:blipFill>
          <a:blip r:embed="rId3">
            <a:alphaModFix/>
          </a:blip>
          <a:stretch>
            <a:fillRect/>
          </a:stretch>
        </p:blipFill>
        <p:spPr>
          <a:xfrm>
            <a:off x="2607350" y="1366075"/>
            <a:ext cx="3202850" cy="3202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descr="A close-up of a modern glass structure. " id="79" name="Google Shape;79;p15"/>
          <p:cNvPicPr preferRelativeResize="0"/>
          <p:nvPr/>
        </p:nvPicPr>
        <p:blipFill rotWithShape="1">
          <a:blip r:embed="rId3">
            <a:alphaModFix/>
          </a:blip>
          <a:srcRect b="79" l="21736" r="19116" t="0"/>
          <a:stretch/>
        </p:blipFill>
        <p:spPr>
          <a:xfrm>
            <a:off x="4587725" y="-8750"/>
            <a:ext cx="4572001" cy="5148074"/>
          </a:xfrm>
          <a:prstGeom prst="rect">
            <a:avLst/>
          </a:prstGeom>
          <a:noFill/>
          <a:ln>
            <a:noFill/>
          </a:ln>
        </p:spPr>
      </p:pic>
      <p:sp>
        <p:nvSpPr>
          <p:cNvPr id="80" name="Google Shape;80;p15"/>
          <p:cNvSpPr txBox="1"/>
          <p:nvPr>
            <p:ph type="title"/>
          </p:nvPr>
        </p:nvSpPr>
        <p:spPr>
          <a:xfrm>
            <a:off x="378775" y="351350"/>
            <a:ext cx="3860100" cy="85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a:solidFill>
                  <a:schemeClr val="lt1"/>
                </a:solidFill>
                <a:latin typeface="Alexandria"/>
                <a:ea typeface="Alexandria"/>
                <a:cs typeface="Alexandria"/>
                <a:sym typeface="Alexandria"/>
              </a:rPr>
              <a:t>Introduction</a:t>
            </a:r>
            <a:r>
              <a:rPr b="1" lang="es">
                <a:latin typeface="Alexandria"/>
                <a:ea typeface="Alexandria"/>
                <a:cs typeface="Alexandria"/>
                <a:sym typeface="Alexandria"/>
              </a:rPr>
              <a:t> </a:t>
            </a:r>
            <a:endParaRPr b="1">
              <a:latin typeface="Alexandria"/>
              <a:ea typeface="Alexandria"/>
              <a:cs typeface="Alexandria"/>
              <a:sym typeface="Alexandria"/>
            </a:endParaRPr>
          </a:p>
        </p:txBody>
      </p:sp>
      <p:sp>
        <p:nvSpPr>
          <p:cNvPr id="81" name="Google Shape;81;p15"/>
          <p:cNvSpPr txBox="1"/>
          <p:nvPr/>
        </p:nvSpPr>
        <p:spPr>
          <a:xfrm>
            <a:off x="378775" y="1332875"/>
            <a:ext cx="3414000" cy="21657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Font typeface="DM Sans"/>
              <a:buChar char="●"/>
            </a:pPr>
            <a:r>
              <a:rPr lang="es" sz="1800">
                <a:solidFill>
                  <a:schemeClr val="lt1"/>
                </a:solidFill>
                <a:latin typeface="DM Sans"/>
                <a:ea typeface="DM Sans"/>
                <a:cs typeface="DM Sans"/>
                <a:sym typeface="DM Sans"/>
              </a:rPr>
              <a:t>Dataset combines cash requests and fee data from IronHack Payments</a:t>
            </a:r>
            <a:r>
              <a:rPr lang="es" sz="1800">
                <a:solidFill>
                  <a:schemeClr val="lt1"/>
                </a:solidFill>
                <a:latin typeface="DM Sans"/>
                <a:ea typeface="DM Sans"/>
                <a:cs typeface="DM Sans"/>
                <a:sym typeface="DM Sans"/>
              </a:rPr>
              <a:t>.</a:t>
            </a:r>
            <a:endParaRPr sz="1800">
              <a:solidFill>
                <a:schemeClr val="lt1"/>
              </a:solidFill>
              <a:latin typeface="DM Sans"/>
              <a:ea typeface="DM Sans"/>
              <a:cs typeface="DM Sans"/>
              <a:sym typeface="DM Sans"/>
            </a:endParaRPr>
          </a:p>
          <a:p>
            <a:pPr indent="0" lvl="0" marL="0" rtl="0" algn="l">
              <a:spcBef>
                <a:spcPts val="0"/>
              </a:spcBef>
              <a:spcAft>
                <a:spcPts val="0"/>
              </a:spcAft>
              <a:buNone/>
            </a:pPr>
            <a:r>
              <a:t/>
            </a:r>
            <a:endParaRPr sz="1800">
              <a:solidFill>
                <a:schemeClr val="lt1"/>
              </a:solidFill>
              <a:latin typeface="DM Sans"/>
              <a:ea typeface="DM Sans"/>
              <a:cs typeface="DM Sans"/>
              <a:sym typeface="DM Sans"/>
            </a:endParaRPr>
          </a:p>
          <a:p>
            <a:pPr indent="-342900" lvl="0" marL="457200" rtl="0" algn="l">
              <a:spcBef>
                <a:spcPts val="0"/>
              </a:spcBef>
              <a:spcAft>
                <a:spcPts val="0"/>
              </a:spcAft>
              <a:buClr>
                <a:schemeClr val="lt1"/>
              </a:buClr>
              <a:buSzPts val="1800"/>
              <a:buFont typeface="DM Sans"/>
              <a:buChar char="●"/>
            </a:pPr>
            <a:r>
              <a:rPr lang="es" sz="1800">
                <a:solidFill>
                  <a:schemeClr val="lt1"/>
                </a:solidFill>
                <a:latin typeface="DM Sans"/>
                <a:ea typeface="DM Sans"/>
                <a:cs typeface="DM Sans"/>
                <a:sym typeface="DM Sans"/>
              </a:rPr>
              <a:t>Goal: Understand user behavior over time using cohort analys</a:t>
            </a:r>
            <a:r>
              <a:rPr lang="es" sz="1800">
                <a:solidFill>
                  <a:schemeClr val="lt1"/>
                </a:solidFill>
                <a:latin typeface="DM Sans"/>
                <a:ea typeface="DM Sans"/>
                <a:cs typeface="DM Sans"/>
                <a:sym typeface="DM Sans"/>
              </a:rPr>
              <a:t>is.</a:t>
            </a:r>
            <a:endParaRPr sz="1800">
              <a:solidFill>
                <a:schemeClr val="lt1"/>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descr="A close-up of a modern glass structure. " id="86" name="Google Shape;86;p16"/>
          <p:cNvPicPr preferRelativeResize="0"/>
          <p:nvPr/>
        </p:nvPicPr>
        <p:blipFill rotWithShape="1">
          <a:blip r:embed="rId3">
            <a:alphaModFix/>
          </a:blip>
          <a:srcRect b="79" l="21736" r="19116" t="0"/>
          <a:stretch/>
        </p:blipFill>
        <p:spPr>
          <a:xfrm>
            <a:off x="4587725" y="-8750"/>
            <a:ext cx="4572001" cy="5148074"/>
          </a:xfrm>
          <a:prstGeom prst="rect">
            <a:avLst/>
          </a:prstGeom>
          <a:noFill/>
          <a:ln>
            <a:noFill/>
          </a:ln>
        </p:spPr>
      </p:pic>
      <p:sp>
        <p:nvSpPr>
          <p:cNvPr id="87" name="Google Shape;87;p16"/>
          <p:cNvSpPr txBox="1"/>
          <p:nvPr>
            <p:ph type="title"/>
          </p:nvPr>
        </p:nvSpPr>
        <p:spPr>
          <a:xfrm>
            <a:off x="328950" y="254175"/>
            <a:ext cx="3860100" cy="793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a:solidFill>
                  <a:schemeClr val="lt1"/>
                </a:solidFill>
                <a:latin typeface="Alexandria"/>
                <a:ea typeface="Alexandria"/>
                <a:cs typeface="Alexandria"/>
                <a:sym typeface="Alexandria"/>
              </a:rPr>
              <a:t>Cohorts</a:t>
            </a:r>
            <a:endParaRPr b="1">
              <a:solidFill>
                <a:schemeClr val="lt1"/>
              </a:solidFill>
              <a:latin typeface="Alexandria"/>
              <a:ea typeface="Alexandria"/>
              <a:cs typeface="Alexandria"/>
              <a:sym typeface="Alexandria"/>
            </a:endParaRPr>
          </a:p>
        </p:txBody>
      </p:sp>
      <p:sp>
        <p:nvSpPr>
          <p:cNvPr id="88" name="Google Shape;88;p16"/>
          <p:cNvSpPr txBox="1"/>
          <p:nvPr/>
        </p:nvSpPr>
        <p:spPr>
          <a:xfrm>
            <a:off x="328950" y="1285875"/>
            <a:ext cx="3438900" cy="25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Roboto"/>
                <a:ea typeface="Roboto"/>
                <a:cs typeface="Roboto"/>
                <a:sym typeface="Roboto"/>
              </a:rPr>
              <a:t>Topics:</a:t>
            </a:r>
            <a:endParaRPr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lang="es" sz="1800">
                <a:solidFill>
                  <a:schemeClr val="lt1"/>
                </a:solidFill>
                <a:latin typeface="Roboto"/>
                <a:ea typeface="Roboto"/>
                <a:cs typeface="Roboto"/>
                <a:sym typeface="Roboto"/>
              </a:rPr>
              <a:t>Created monthly cohorts using ‘send_at’.</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lang="es" sz="1800">
                <a:solidFill>
                  <a:schemeClr val="lt1"/>
                </a:solidFill>
                <a:latin typeface="Roboto"/>
                <a:ea typeface="Roboto"/>
                <a:cs typeface="Roboto"/>
                <a:sym typeface="Roboto"/>
              </a:rPr>
              <a:t>Grouped by cohort and transaction type to find usage trends.</a:t>
            </a:r>
            <a:endParaRPr sz="1800">
              <a:solidFill>
                <a:schemeClr val="lt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descr="A close-up of a modern glass structure. " id="93" name="Google Shape;93;p17"/>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sp>
        <p:nvSpPr>
          <p:cNvPr id="94" name="Google Shape;94;p17"/>
          <p:cNvSpPr txBox="1"/>
          <p:nvPr>
            <p:ph type="title"/>
          </p:nvPr>
        </p:nvSpPr>
        <p:spPr>
          <a:xfrm>
            <a:off x="-8675" y="148625"/>
            <a:ext cx="61326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Frequency</a:t>
            </a:r>
            <a:r>
              <a:rPr b="1" lang="es" sz="3200">
                <a:solidFill>
                  <a:schemeClr val="lt1"/>
                </a:solidFill>
                <a:latin typeface="Alexandria"/>
                <a:ea typeface="Alexandria"/>
                <a:cs typeface="Alexandria"/>
                <a:sym typeface="Alexandria"/>
              </a:rPr>
              <a:t> of Service Usage</a:t>
            </a:r>
            <a:endParaRPr sz="3700"/>
          </a:p>
        </p:txBody>
      </p:sp>
      <p:sp>
        <p:nvSpPr>
          <p:cNvPr id="95" name="Google Shape;95;p17"/>
          <p:cNvSpPr txBox="1"/>
          <p:nvPr/>
        </p:nvSpPr>
        <p:spPr>
          <a:xfrm>
            <a:off x="-8675" y="873975"/>
            <a:ext cx="5676600" cy="121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500">
                <a:solidFill>
                  <a:schemeClr val="lt1"/>
                </a:solidFill>
                <a:latin typeface="DM Sans"/>
                <a:ea typeface="DM Sans"/>
                <a:cs typeface="DM Sans"/>
                <a:sym typeface="DM Sans"/>
              </a:rPr>
              <a:t>We grouped users by the month they first used the service (cohorts) and tracked how often they requested cash advances over time. This shows how engaged each cohort is after onboarding.</a:t>
            </a:r>
            <a:endParaRPr b="1" sz="1500">
              <a:solidFill>
                <a:schemeClr val="lt1"/>
              </a:solidFill>
              <a:latin typeface="DM Sans"/>
              <a:ea typeface="DM Sans"/>
              <a:cs typeface="DM Sans"/>
              <a:sym typeface="DM Sans"/>
            </a:endParaRPr>
          </a:p>
        </p:txBody>
      </p:sp>
      <p:sp>
        <p:nvSpPr>
          <p:cNvPr id="96" name="Google Shape;96;p17"/>
          <p:cNvSpPr txBox="1"/>
          <p:nvPr/>
        </p:nvSpPr>
        <p:spPr>
          <a:xfrm>
            <a:off x="6276950" y="220850"/>
            <a:ext cx="2559600" cy="471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DM Sans"/>
              <a:ea typeface="DM Sans"/>
              <a:cs typeface="DM Sans"/>
              <a:sym typeface="DM Sans"/>
            </a:endParaRPr>
          </a:p>
        </p:txBody>
      </p:sp>
      <p:pic>
        <p:nvPicPr>
          <p:cNvPr id="97" name="Google Shape;97;p17"/>
          <p:cNvPicPr preferRelativeResize="0"/>
          <p:nvPr/>
        </p:nvPicPr>
        <p:blipFill>
          <a:blip r:embed="rId4">
            <a:alphaModFix/>
          </a:blip>
          <a:stretch>
            <a:fillRect/>
          </a:stretch>
        </p:blipFill>
        <p:spPr>
          <a:xfrm>
            <a:off x="125900" y="2019425"/>
            <a:ext cx="5863450" cy="2940900"/>
          </a:xfrm>
          <a:prstGeom prst="rect">
            <a:avLst/>
          </a:prstGeom>
          <a:noFill/>
          <a:ln>
            <a:noFill/>
          </a:ln>
        </p:spPr>
      </p:pic>
      <p:sp>
        <p:nvSpPr>
          <p:cNvPr id="98" name="Google Shape;98;p17"/>
          <p:cNvSpPr/>
          <p:nvPr/>
        </p:nvSpPr>
        <p:spPr>
          <a:xfrm>
            <a:off x="776725" y="873975"/>
            <a:ext cx="4561800" cy="7500"/>
          </a:xfrm>
          <a:prstGeom prst="flowChartAlternateProcess">
            <a:avLst/>
          </a:prstGeom>
          <a:solidFill>
            <a:schemeClr val="lt1"/>
          </a:solidFill>
          <a:ln cap="flat" cmpd="sng" w="9525">
            <a:solidFill>
              <a:srgbClr val="F8FAF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descr="A close-up of a modern glass structure. " id="103" name="Google Shape;103;p18"/>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sp>
        <p:nvSpPr>
          <p:cNvPr id="104" name="Google Shape;104;p18"/>
          <p:cNvSpPr txBox="1"/>
          <p:nvPr/>
        </p:nvSpPr>
        <p:spPr>
          <a:xfrm>
            <a:off x="6276950" y="220850"/>
            <a:ext cx="2559600" cy="471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DM Sans"/>
              <a:ea typeface="DM Sans"/>
              <a:cs typeface="DM Sans"/>
              <a:sym typeface="DM Sans"/>
            </a:endParaRPr>
          </a:p>
        </p:txBody>
      </p:sp>
      <p:pic>
        <p:nvPicPr>
          <p:cNvPr id="105" name="Google Shape;105;p18"/>
          <p:cNvPicPr preferRelativeResize="0"/>
          <p:nvPr/>
        </p:nvPicPr>
        <p:blipFill>
          <a:blip r:embed="rId4">
            <a:alphaModFix/>
          </a:blip>
          <a:stretch>
            <a:fillRect/>
          </a:stretch>
        </p:blipFill>
        <p:spPr>
          <a:xfrm>
            <a:off x="268075" y="1068062"/>
            <a:ext cx="5864400" cy="2016119"/>
          </a:xfrm>
          <a:prstGeom prst="rect">
            <a:avLst/>
          </a:prstGeom>
          <a:noFill/>
          <a:ln>
            <a:noFill/>
          </a:ln>
        </p:spPr>
      </p:pic>
      <p:sp>
        <p:nvSpPr>
          <p:cNvPr id="106" name="Google Shape;106;p18"/>
          <p:cNvSpPr txBox="1"/>
          <p:nvPr>
            <p:ph type="title"/>
          </p:nvPr>
        </p:nvSpPr>
        <p:spPr>
          <a:xfrm>
            <a:off x="-8675" y="148625"/>
            <a:ext cx="61326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Frequency of Service Usage</a:t>
            </a:r>
            <a:endParaRPr sz="3700"/>
          </a:p>
        </p:txBody>
      </p:sp>
      <p:pic>
        <p:nvPicPr>
          <p:cNvPr id="107" name="Google Shape;107;p18"/>
          <p:cNvPicPr preferRelativeResize="0"/>
          <p:nvPr/>
        </p:nvPicPr>
        <p:blipFill>
          <a:blip r:embed="rId5">
            <a:alphaModFix/>
          </a:blip>
          <a:stretch>
            <a:fillRect/>
          </a:stretch>
        </p:blipFill>
        <p:spPr>
          <a:xfrm>
            <a:off x="6266637" y="1291926"/>
            <a:ext cx="2758925" cy="1444550"/>
          </a:xfrm>
          <a:prstGeom prst="rect">
            <a:avLst/>
          </a:prstGeom>
          <a:noFill/>
          <a:ln>
            <a:noFill/>
          </a:ln>
        </p:spPr>
      </p:pic>
      <p:sp>
        <p:nvSpPr>
          <p:cNvPr id="108" name="Google Shape;108;p18"/>
          <p:cNvSpPr/>
          <p:nvPr/>
        </p:nvSpPr>
        <p:spPr>
          <a:xfrm>
            <a:off x="776725" y="873975"/>
            <a:ext cx="4561800" cy="7500"/>
          </a:xfrm>
          <a:prstGeom prst="flowChartAlternateProcess">
            <a:avLst/>
          </a:prstGeom>
          <a:solidFill>
            <a:schemeClr val="lt1"/>
          </a:solidFill>
          <a:ln cap="flat" cmpd="sng" w="9525">
            <a:solidFill>
              <a:srgbClr val="F8FAF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
        <p:nvSpPr>
          <p:cNvPr id="109" name="Google Shape;109;p18"/>
          <p:cNvSpPr/>
          <p:nvPr/>
        </p:nvSpPr>
        <p:spPr>
          <a:xfrm>
            <a:off x="373600" y="3350500"/>
            <a:ext cx="2043600" cy="653100"/>
          </a:xfrm>
          <a:prstGeom prst="wedgeRectCallout">
            <a:avLst>
              <a:gd fmla="val -13215" name="adj1"/>
              <a:gd fmla="val 7503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chemeClr val="dk2"/>
                </a:solidFill>
                <a:latin typeface="Bitter Black"/>
                <a:ea typeface="Bitter Black"/>
                <a:cs typeface="Bitter Black"/>
                <a:sym typeface="Bitter Black"/>
              </a:rPr>
              <a:t>Why it matters…</a:t>
            </a:r>
            <a:endParaRPr sz="1800">
              <a:solidFill>
                <a:schemeClr val="dk2"/>
              </a:solidFill>
              <a:latin typeface="Bitter Black"/>
              <a:ea typeface="Bitter Black"/>
              <a:cs typeface="Bitter Black"/>
              <a:sym typeface="Bitter Black"/>
            </a:endParaRPr>
          </a:p>
        </p:txBody>
      </p:sp>
      <p:sp>
        <p:nvSpPr>
          <p:cNvPr id="110" name="Google Shape;110;p18"/>
          <p:cNvSpPr txBox="1"/>
          <p:nvPr/>
        </p:nvSpPr>
        <p:spPr>
          <a:xfrm>
            <a:off x="1188925" y="4091075"/>
            <a:ext cx="4479000" cy="8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300">
                <a:solidFill>
                  <a:schemeClr val="lt1"/>
                </a:solidFill>
                <a:latin typeface="Bitter"/>
                <a:ea typeface="Bitter"/>
                <a:cs typeface="Bitter"/>
                <a:sym typeface="Bitter"/>
              </a:rPr>
              <a:t>It helps IronHack Payments see which users keep using the service and when others drop off — key for improving retention and planning better user strategies.</a:t>
            </a:r>
            <a:endParaRPr b="1" sz="2000">
              <a:solidFill>
                <a:schemeClr val="lt1"/>
              </a:solidFill>
              <a:latin typeface="Bitter"/>
              <a:ea typeface="Bitter"/>
              <a:cs typeface="Bitter"/>
              <a:sym typeface="Bit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descr="A close-up of a modern glass structure. " id="115" name="Google Shape;115;p19"/>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pic>
        <p:nvPicPr>
          <p:cNvPr id="116" name="Google Shape;116;p19"/>
          <p:cNvPicPr preferRelativeResize="0"/>
          <p:nvPr/>
        </p:nvPicPr>
        <p:blipFill>
          <a:blip r:embed="rId4">
            <a:alphaModFix/>
          </a:blip>
          <a:stretch>
            <a:fillRect/>
          </a:stretch>
        </p:blipFill>
        <p:spPr>
          <a:xfrm>
            <a:off x="602588" y="230321"/>
            <a:ext cx="7844926" cy="4669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descr="A close-up of a modern glass structure. " id="121" name="Google Shape;121;p20"/>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pic>
        <p:nvPicPr>
          <p:cNvPr id="122" name="Google Shape;122;p20"/>
          <p:cNvPicPr preferRelativeResize="0"/>
          <p:nvPr/>
        </p:nvPicPr>
        <p:blipFill>
          <a:blip r:embed="rId4">
            <a:alphaModFix/>
          </a:blip>
          <a:stretch>
            <a:fillRect/>
          </a:stretch>
        </p:blipFill>
        <p:spPr>
          <a:xfrm>
            <a:off x="169263" y="410463"/>
            <a:ext cx="8805476" cy="4322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descr="A close-up of a modern glass structure. " id="127" name="Google Shape;127;p21"/>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pic>
        <p:nvPicPr>
          <p:cNvPr id="128" name="Google Shape;128;p21"/>
          <p:cNvPicPr preferRelativeResize="0"/>
          <p:nvPr/>
        </p:nvPicPr>
        <p:blipFill>
          <a:blip r:embed="rId4">
            <a:alphaModFix/>
          </a:blip>
          <a:stretch>
            <a:fillRect/>
          </a:stretch>
        </p:blipFill>
        <p:spPr>
          <a:xfrm>
            <a:off x="4419250" y="932050"/>
            <a:ext cx="4652049" cy="4114400"/>
          </a:xfrm>
          <a:prstGeom prst="rect">
            <a:avLst/>
          </a:prstGeom>
          <a:noFill/>
          <a:ln>
            <a:noFill/>
          </a:ln>
        </p:spPr>
      </p:pic>
      <p:sp>
        <p:nvSpPr>
          <p:cNvPr id="129" name="Google Shape;129;p21"/>
          <p:cNvSpPr txBox="1"/>
          <p:nvPr>
            <p:ph type="title"/>
          </p:nvPr>
        </p:nvSpPr>
        <p:spPr>
          <a:xfrm>
            <a:off x="1134532" y="113125"/>
            <a:ext cx="33459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Incident rate</a:t>
            </a:r>
            <a:endParaRPr sz="3700"/>
          </a:p>
        </p:txBody>
      </p:sp>
      <p:sp>
        <p:nvSpPr>
          <p:cNvPr id="130" name="Google Shape;130;p21"/>
          <p:cNvSpPr txBox="1"/>
          <p:nvPr/>
        </p:nvSpPr>
        <p:spPr>
          <a:xfrm>
            <a:off x="218375" y="1608300"/>
            <a:ext cx="3881100" cy="19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500">
                <a:solidFill>
                  <a:schemeClr val="lt1"/>
                </a:solidFill>
                <a:latin typeface="DM Sans"/>
                <a:ea typeface="DM Sans"/>
                <a:cs typeface="DM Sans"/>
                <a:sym typeface="DM Sans"/>
              </a:rPr>
              <a:t>We measured how often payment-related incidents occurred within each user cohort by calculating the proportion of requests that had incidents (grouped by type). This tells us how incident-prone each cohort is over time.</a:t>
            </a:r>
            <a:endParaRPr b="1" sz="1500">
              <a:solidFill>
                <a:schemeClr val="lt1"/>
              </a:solidFill>
              <a:latin typeface="DM Sans"/>
              <a:ea typeface="DM Sans"/>
              <a:cs typeface="DM Sans"/>
              <a:sym typeface="DM Sans"/>
            </a:endParaRPr>
          </a:p>
        </p:txBody>
      </p:sp>
      <p:sp>
        <p:nvSpPr>
          <p:cNvPr id="131" name="Google Shape;131;p21"/>
          <p:cNvSpPr/>
          <p:nvPr/>
        </p:nvSpPr>
        <p:spPr>
          <a:xfrm flipH="1" rot="10800000">
            <a:off x="1293825" y="766219"/>
            <a:ext cx="3027300" cy="26100"/>
          </a:xfrm>
          <a:prstGeom prst="flowChartAlternateProcess">
            <a:avLst/>
          </a:prstGeom>
          <a:solidFill>
            <a:schemeClr val="lt1"/>
          </a:solidFill>
          <a:ln cap="flat" cmpd="sng" w="9525">
            <a:solidFill>
              <a:srgbClr val="F8FAF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
        <p:nvSpPr>
          <p:cNvPr id="132" name="Google Shape;132;p21"/>
          <p:cNvSpPr/>
          <p:nvPr/>
        </p:nvSpPr>
        <p:spPr>
          <a:xfrm>
            <a:off x="4460550" y="3740159"/>
            <a:ext cx="4117800" cy="154800"/>
          </a:xfrm>
          <a:prstGeom prst="rect">
            <a:avLst/>
          </a:prstGeom>
          <a:solidFill>
            <a:srgbClr val="252526"/>
          </a:solidFill>
          <a:ln cap="flat" cmpd="sng" w="9525">
            <a:solidFill>
              <a:srgbClr val="25252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descr="A close-up of a modern glass structure. " id="137" name="Google Shape;137;p22"/>
          <p:cNvPicPr preferRelativeResize="0"/>
          <p:nvPr/>
        </p:nvPicPr>
        <p:blipFill rotWithShape="1">
          <a:blip r:embed="rId3">
            <a:alphaModFix/>
          </a:blip>
          <a:srcRect b="79" l="21736" r="19116" t="0"/>
          <a:stretch/>
        </p:blipFill>
        <p:spPr>
          <a:xfrm>
            <a:off x="6132475" y="-8750"/>
            <a:ext cx="3027251" cy="5148074"/>
          </a:xfrm>
          <a:prstGeom prst="rect">
            <a:avLst/>
          </a:prstGeom>
          <a:noFill/>
          <a:ln>
            <a:noFill/>
          </a:ln>
        </p:spPr>
      </p:pic>
      <p:pic>
        <p:nvPicPr>
          <p:cNvPr id="138" name="Google Shape;138;p22"/>
          <p:cNvPicPr preferRelativeResize="0"/>
          <p:nvPr/>
        </p:nvPicPr>
        <p:blipFill>
          <a:blip r:embed="rId4">
            <a:alphaModFix/>
          </a:blip>
          <a:stretch>
            <a:fillRect/>
          </a:stretch>
        </p:blipFill>
        <p:spPr>
          <a:xfrm>
            <a:off x="142075" y="1096725"/>
            <a:ext cx="2646525" cy="1475013"/>
          </a:xfrm>
          <a:prstGeom prst="rect">
            <a:avLst/>
          </a:prstGeom>
          <a:noFill/>
          <a:ln>
            <a:noFill/>
          </a:ln>
        </p:spPr>
      </p:pic>
      <p:pic>
        <p:nvPicPr>
          <p:cNvPr id="139" name="Google Shape;139;p22"/>
          <p:cNvPicPr preferRelativeResize="0"/>
          <p:nvPr/>
        </p:nvPicPr>
        <p:blipFill>
          <a:blip r:embed="rId5">
            <a:alphaModFix/>
          </a:blip>
          <a:stretch>
            <a:fillRect/>
          </a:stretch>
        </p:blipFill>
        <p:spPr>
          <a:xfrm>
            <a:off x="2912550" y="809150"/>
            <a:ext cx="6004885" cy="3773426"/>
          </a:xfrm>
          <a:prstGeom prst="rect">
            <a:avLst/>
          </a:prstGeom>
          <a:noFill/>
          <a:ln>
            <a:noFill/>
          </a:ln>
        </p:spPr>
      </p:pic>
      <p:sp>
        <p:nvSpPr>
          <p:cNvPr id="140" name="Google Shape;140;p22"/>
          <p:cNvSpPr txBox="1"/>
          <p:nvPr>
            <p:ph type="title"/>
          </p:nvPr>
        </p:nvSpPr>
        <p:spPr>
          <a:xfrm>
            <a:off x="1134532" y="113125"/>
            <a:ext cx="3345900" cy="65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3200">
                <a:solidFill>
                  <a:schemeClr val="lt1"/>
                </a:solidFill>
                <a:latin typeface="Alexandria"/>
                <a:ea typeface="Alexandria"/>
                <a:cs typeface="Alexandria"/>
                <a:sym typeface="Alexandria"/>
              </a:rPr>
              <a:t>Incident rate</a:t>
            </a:r>
            <a:endParaRPr sz="3700"/>
          </a:p>
        </p:txBody>
      </p:sp>
      <p:sp>
        <p:nvSpPr>
          <p:cNvPr id="141" name="Google Shape;141;p22"/>
          <p:cNvSpPr/>
          <p:nvPr/>
        </p:nvSpPr>
        <p:spPr>
          <a:xfrm>
            <a:off x="142075" y="2902250"/>
            <a:ext cx="2043600" cy="653100"/>
          </a:xfrm>
          <a:prstGeom prst="wedgeRectCallout">
            <a:avLst>
              <a:gd fmla="val -13215" name="adj1"/>
              <a:gd fmla="val 7503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chemeClr val="dk2"/>
                </a:solidFill>
                <a:latin typeface="Bitter Black"/>
                <a:ea typeface="Bitter Black"/>
                <a:cs typeface="Bitter Black"/>
                <a:sym typeface="Bitter Black"/>
              </a:rPr>
              <a:t>Why it matters…</a:t>
            </a:r>
            <a:endParaRPr sz="1800">
              <a:solidFill>
                <a:schemeClr val="dk2"/>
              </a:solidFill>
              <a:latin typeface="Bitter Black"/>
              <a:ea typeface="Bitter Black"/>
              <a:cs typeface="Bitter Black"/>
              <a:sym typeface="Bitter Black"/>
            </a:endParaRPr>
          </a:p>
        </p:txBody>
      </p:sp>
      <p:sp>
        <p:nvSpPr>
          <p:cNvPr id="142" name="Google Shape;142;p22"/>
          <p:cNvSpPr txBox="1"/>
          <p:nvPr/>
        </p:nvSpPr>
        <p:spPr>
          <a:xfrm>
            <a:off x="94950" y="3791775"/>
            <a:ext cx="2817600" cy="105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s" sz="1300">
                <a:solidFill>
                  <a:schemeClr val="lt1"/>
                </a:solidFill>
                <a:latin typeface="Bitter"/>
                <a:ea typeface="Bitter"/>
                <a:cs typeface="Bitter"/>
                <a:sym typeface="Bitter"/>
              </a:rPr>
              <a:t>It helps IronHack Payments spot patterns in user issues, identify high-risk cohorts, and improve their services by reducing the most frequent incident types.</a:t>
            </a:r>
            <a:endParaRPr b="1" sz="1300">
              <a:solidFill>
                <a:schemeClr val="lt1"/>
              </a:solidFill>
              <a:latin typeface="Bitter"/>
              <a:ea typeface="Bitter"/>
              <a:cs typeface="Bitter"/>
              <a:sym typeface="Bitter"/>
            </a:endParaRPr>
          </a:p>
          <a:p>
            <a:pPr indent="0" lvl="0" marL="0" rtl="0" algn="l">
              <a:spcBef>
                <a:spcPts val="1200"/>
              </a:spcBef>
              <a:spcAft>
                <a:spcPts val="0"/>
              </a:spcAft>
              <a:buNone/>
            </a:pPr>
            <a:r>
              <a:t/>
            </a:r>
            <a:endParaRPr b="1" sz="1300">
              <a:solidFill>
                <a:schemeClr val="lt1"/>
              </a:solidFill>
              <a:latin typeface="Bitter"/>
              <a:ea typeface="Bitter"/>
              <a:cs typeface="Bitter"/>
              <a:sym typeface="Bitte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